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DM Sans Italics" charset="1" panose="00000000000000000000"/>
      <p:regular r:id="rId23"/>
    </p:embeddedFont>
    <p:embeddedFont>
      <p:font typeface="Now Bold" charset="1" panose="00000800000000000000"/>
      <p:regular r:id="rId24"/>
    </p:embeddedFont>
    <p:embeddedFont>
      <p:font typeface="DM Sans" charset="1" panose="00000000000000000000"/>
      <p:regular r:id="rId25"/>
    </p:embeddedFont>
    <p:embeddedFont>
      <p:font typeface="DM Sans Bold" charset="1" panose="00000000000000000000"/>
      <p:regular r:id="rId26"/>
    </p:embeddedFont>
    <p:embeddedFont>
      <p:font typeface="Now" charset="1" panose="00000500000000000000"/>
      <p:regular r:id="rId27"/>
    </p:embeddedFont>
    <p:embeddedFont>
      <p:font typeface="Canva Sans Bold" charset="1" panose="020B0803030501040103"/>
      <p:regular r:id="rId28"/>
    </p:embeddedFont>
    <p:embeddedFont>
      <p:font typeface="Open Sans Extra Bold" charset="1" panose="020B0906030804020204"/>
      <p:regular r:id="rId29"/>
    </p:embeddedFont>
    <p:embeddedFont>
      <p:font typeface="Poppins" charset="1" panose="00000500000000000000"/>
      <p:regular r:id="rId30"/>
    </p:embeddedFont>
    <p:embeddedFont>
      <p:font typeface="Poppins Bold" charset="1" panose="00000800000000000000"/>
      <p:regular r:id="rId31"/>
    </p:embeddedFont>
    <p:embeddedFont>
      <p:font typeface="Fredoka" charset="1" panose="02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48.jpeg" Type="http://schemas.openxmlformats.org/officeDocument/2006/relationships/image"/><Relationship Id="rId7" Target="../media/VAGUlmCGlhQ.mp4" Type="http://schemas.openxmlformats.org/officeDocument/2006/relationships/video"/><Relationship Id="rId8" Target="../media/VAGUlmCGlhQ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49.jpeg" Type="http://schemas.openxmlformats.org/officeDocument/2006/relationships/image"/><Relationship Id="rId7" Target="../media/VAGUlwMaOMg.mp4" Type="http://schemas.openxmlformats.org/officeDocument/2006/relationships/video"/><Relationship Id="rId8" Target="../media/VAGUlwMaOMg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9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6456" y="499232"/>
            <a:ext cx="1790677" cy="1343008"/>
          </a:xfrm>
          <a:custGeom>
            <a:avLst/>
            <a:gdLst/>
            <a:ahLst/>
            <a:cxnLst/>
            <a:rect r="r" b="b" t="t" l="l"/>
            <a:pathLst>
              <a:path h="1343008" w="1790677">
                <a:moveTo>
                  <a:pt x="0" y="0"/>
                </a:moveTo>
                <a:lnTo>
                  <a:pt x="1790677" y="0"/>
                </a:lnTo>
                <a:lnTo>
                  <a:pt x="1790677" y="1343007"/>
                </a:lnTo>
                <a:lnTo>
                  <a:pt x="0" y="1343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97533" y="442015"/>
            <a:ext cx="2233176" cy="1457441"/>
          </a:xfrm>
          <a:custGeom>
            <a:avLst/>
            <a:gdLst/>
            <a:ahLst/>
            <a:cxnLst/>
            <a:rect r="r" b="b" t="t" l="l"/>
            <a:pathLst>
              <a:path h="1457441" w="2233176">
                <a:moveTo>
                  <a:pt x="0" y="0"/>
                </a:moveTo>
                <a:lnTo>
                  <a:pt x="2233175" y="0"/>
                </a:lnTo>
                <a:lnTo>
                  <a:pt x="2233175" y="1457441"/>
                </a:lnTo>
                <a:lnTo>
                  <a:pt x="0" y="1457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3748" y="7036704"/>
            <a:ext cx="7913921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Team  #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978846" y="3153578"/>
            <a:ext cx="10959085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68"/>
              </a:lnSpc>
            </a:pPr>
            <a:r>
              <a:rPr lang="en-US" b="true" sz="11306">
                <a:solidFill>
                  <a:srgbClr val="051D40"/>
                </a:solidFill>
                <a:latin typeface="Now Bold"/>
                <a:ea typeface="Now Bold"/>
                <a:cs typeface="Now Bold"/>
                <a:sym typeface="Now Bold"/>
              </a:rPr>
              <a:t>ONLINE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6456" y="4896653"/>
            <a:ext cx="9659937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8"/>
              </a:lnSpc>
            </a:pPr>
            <a:r>
              <a:rPr lang="en-US" b="true" sz="1000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MARKETPLACE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0640" y="-1543050"/>
            <a:ext cx="19210521" cy="3723227"/>
            <a:chOff x="0" y="0"/>
            <a:chExt cx="5059561" cy="980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561" cy="980603"/>
            </a:xfrm>
            <a:custGeom>
              <a:avLst/>
              <a:gdLst/>
              <a:ahLst/>
              <a:cxnLst/>
              <a:rect r="r" b="b" t="t" l="l"/>
              <a:pathLst>
                <a:path h="980603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980603"/>
                  </a:lnTo>
                  <a:lnTo>
                    <a:pt x="0" y="980603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9561" cy="1018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5569" r="0" b="0"/>
          <a:stretch>
            <a:fillRect/>
          </a:stretch>
        </p:blipFill>
        <p:spPr>
          <a:xfrm flipH="false" flipV="false" rot="0">
            <a:off x="1695084" y="2180177"/>
            <a:ext cx="14897832" cy="791332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301571" y="829541"/>
            <a:ext cx="1122609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9"/>
              </a:lnSpc>
              <a:spcBef>
                <a:spcPct val="0"/>
              </a:spcBef>
            </a:pPr>
            <a:r>
              <a:rPr lang="en-US" b="true" sz="64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DEMO 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0640" y="-1543050"/>
            <a:ext cx="19210521" cy="3788129"/>
            <a:chOff x="0" y="0"/>
            <a:chExt cx="5059561" cy="99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561" cy="997696"/>
            </a:xfrm>
            <a:custGeom>
              <a:avLst/>
              <a:gdLst/>
              <a:ahLst/>
              <a:cxnLst/>
              <a:rect r="r" b="b" t="t" l="l"/>
              <a:pathLst>
                <a:path h="99769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997696"/>
                  </a:lnTo>
                  <a:lnTo>
                    <a:pt x="0" y="99769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9561" cy="1035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657" t="0" r="657" b="0"/>
          <a:stretch>
            <a:fillRect/>
          </a:stretch>
        </p:blipFill>
        <p:spPr>
          <a:xfrm flipH="false" flipV="false" rot="0">
            <a:off x="2020889" y="2220191"/>
            <a:ext cx="14014126" cy="798805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301571" y="829541"/>
            <a:ext cx="1122609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9"/>
              </a:lnSpc>
              <a:spcBef>
                <a:spcPct val="0"/>
              </a:spcBef>
            </a:pPr>
            <a:r>
              <a:rPr lang="en-US" b="true" sz="64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DEMO 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1262" y="-2550769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52260" t="0" r="-376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532652" y="7986955"/>
            <a:ext cx="2353380" cy="2353380"/>
          </a:xfrm>
          <a:custGeom>
            <a:avLst/>
            <a:gdLst/>
            <a:ahLst/>
            <a:cxnLst/>
            <a:rect r="r" b="b" t="t" l="l"/>
            <a:pathLst>
              <a:path h="2353380" w="2353380">
                <a:moveTo>
                  <a:pt x="0" y="0"/>
                </a:moveTo>
                <a:lnTo>
                  <a:pt x="2353380" y="0"/>
                </a:lnTo>
                <a:lnTo>
                  <a:pt x="2353380" y="2353380"/>
                </a:lnTo>
                <a:lnTo>
                  <a:pt x="0" y="235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50183" y="1550048"/>
            <a:ext cx="8326431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WHAT SETS US APART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83325" y="5105400"/>
            <a:ext cx="5687764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.NET MVC ensures fast and responsive operation.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33387" y="7808507"/>
            <a:ext cx="5931396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</a:t>
            </a:r>
            <a:r>
              <a:rPr lang="en-US" sz="188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Modular design allows for easy feature expansion.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50343" y="6960359"/>
            <a:ext cx="6352729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</a:t>
            </a:r>
            <a:r>
              <a:rPr lang="en-US" sz="188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Ensures data protection with robust security measures.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12283" y="5988809"/>
            <a:ext cx="7126188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Simple and intuitive design for both businesses and customers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8784" y="4998098"/>
            <a:ext cx="464075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4BD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Optimized:</a:t>
            </a:r>
            <a:r>
              <a:rPr lang="en-US" sz="3000" b="true">
                <a:solidFill>
                  <a:srgbClr val="4BD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69543" y="7701205"/>
            <a:ext cx="168771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4BD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Scalable: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16056" y="6853057"/>
            <a:ext cx="38478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4BD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Secure Architecture: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33662" y="5881507"/>
            <a:ext cx="444966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4BD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User-Friendly Interface: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730060" y="2483306"/>
            <a:ext cx="7166162" cy="1700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0"/>
              </a:lnSpc>
              <a:spcBef>
                <a:spcPct val="0"/>
              </a:spcBef>
            </a:pPr>
            <a:r>
              <a:rPr lang="en-US" b="true" sz="55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TARGET USERS &amp; BENEFICIARIES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18268"/>
            <a:ext cx="1835639" cy="1688788"/>
          </a:xfrm>
          <a:custGeom>
            <a:avLst/>
            <a:gdLst/>
            <a:ahLst/>
            <a:cxnLst/>
            <a:rect r="r" b="b" t="t" l="l"/>
            <a:pathLst>
              <a:path h="1688788" w="1835639">
                <a:moveTo>
                  <a:pt x="0" y="0"/>
                </a:moveTo>
                <a:lnTo>
                  <a:pt x="1835639" y="0"/>
                </a:lnTo>
                <a:lnTo>
                  <a:pt x="1835639" y="1688788"/>
                </a:lnTo>
                <a:lnTo>
                  <a:pt x="0" y="1688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58846" y="5057775"/>
            <a:ext cx="6417110" cy="65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8"/>
              </a:lnSpc>
            </a:pPr>
            <a:r>
              <a:rPr lang="en-US" sz="3741" b="true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Small &amp; Medium Businesses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85365" y="8197358"/>
            <a:ext cx="2964070" cy="65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8"/>
              </a:lnSpc>
            </a:pPr>
            <a:r>
              <a:rPr lang="en-US" sz="374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Retail Stores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78410" y="7150830"/>
            <a:ext cx="5177981" cy="65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8"/>
              </a:lnSpc>
            </a:pPr>
            <a:r>
              <a:rPr lang="en-US" sz="3741" b="true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Freelancers &amp; Artisans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78764" y="6104303"/>
            <a:ext cx="5905122" cy="65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8"/>
              </a:lnSpc>
            </a:pPr>
            <a:r>
              <a:rPr lang="en-US" sz="3741" b="true">
                <a:solidFill>
                  <a:srgbClr val="FF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Startups &amp; Entrepreneurs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D3E2EF"/>
            </a:solidFill>
            <a:ln w="228600" cap="sq">
              <a:solidFill>
                <a:srgbClr val="0071C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246635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489973" y="2753413"/>
            <a:ext cx="1769077" cy="1769077"/>
          </a:xfrm>
          <a:custGeom>
            <a:avLst/>
            <a:gdLst/>
            <a:ahLst/>
            <a:cxnLst/>
            <a:rect r="r" b="b" t="t" l="l"/>
            <a:pathLst>
              <a:path h="1769077" w="1769077">
                <a:moveTo>
                  <a:pt x="0" y="0"/>
                </a:moveTo>
                <a:lnTo>
                  <a:pt x="1769077" y="0"/>
                </a:lnTo>
                <a:lnTo>
                  <a:pt x="1769077" y="1769077"/>
                </a:lnTo>
                <a:lnTo>
                  <a:pt x="0" y="176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297323" y="7190257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066494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41715" y="2466355"/>
            <a:ext cx="4203375" cy="5973865"/>
            <a:chOff x="0" y="0"/>
            <a:chExt cx="1416547" cy="20132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066494" y="7190257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836861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812082" y="2466355"/>
            <a:ext cx="4203375" cy="5973865"/>
            <a:chOff x="0" y="0"/>
            <a:chExt cx="1416547" cy="20132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1836861" y="7190257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5201579" y="130430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Pricing Plans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1579" y="5242703"/>
            <a:ext cx="7845304" cy="172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4"/>
              </a:lnSpc>
            </a:pPr>
            <a:r>
              <a:rPr lang="en-US" sz="3310" spc="-6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Basic </a:t>
            </a:r>
          </a:p>
          <a:p>
            <a:pPr algn="ctr">
              <a:lnSpc>
                <a:spcPts val="4634"/>
              </a:lnSpc>
            </a:pPr>
            <a:r>
              <a:rPr lang="en-US" sz="3310" spc="-6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features for small</a:t>
            </a:r>
          </a:p>
          <a:p>
            <a:pPr algn="ctr">
              <a:lnSpc>
                <a:spcPts val="4634"/>
              </a:lnSpc>
            </a:pPr>
            <a:r>
              <a:rPr lang="en-US" sz="3310" spc="-6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businesses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84630" y="460802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Free Tier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09397" y="7167073"/>
            <a:ext cx="1842045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0.00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86169" y="7233748"/>
            <a:ext cx="423228" cy="63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62"/>
              </a:lnSpc>
              <a:spcBef>
                <a:spcPct val="0"/>
              </a:spcBef>
            </a:pPr>
            <a:r>
              <a:rPr lang="en-US" sz="3759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$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53801" y="5592657"/>
            <a:ext cx="3579202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5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complete management tools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42012" y="4568403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Standard Plan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78568" y="7167073"/>
            <a:ext cx="1842045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139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49471" y="7233748"/>
            <a:ext cx="629097" cy="63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62"/>
              </a:lnSpc>
              <a:spcBef>
                <a:spcPct val="0"/>
              </a:spcBef>
            </a:pPr>
            <a:r>
              <a:rPr lang="en-US" sz="3759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$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24168" y="5356875"/>
            <a:ext cx="3579202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6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advanced analytics and priority support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24168" y="460802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Enterprise Plan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248935" y="7167073"/>
            <a:ext cx="1842045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145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4493" y="7233748"/>
            <a:ext cx="454442" cy="63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62"/>
              </a:lnSpc>
              <a:spcBef>
                <a:spcPct val="0"/>
              </a:spcBef>
            </a:pPr>
            <a:r>
              <a:rPr lang="en-US" sz="3759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$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2981503" y="2753413"/>
            <a:ext cx="1768296" cy="1768296"/>
          </a:xfrm>
          <a:custGeom>
            <a:avLst/>
            <a:gdLst/>
            <a:ahLst/>
            <a:cxnLst/>
            <a:rect r="r" b="b" t="t" l="l"/>
            <a:pathLst>
              <a:path h="1768296" w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8259254" y="2753413"/>
            <a:ext cx="1768296" cy="1768296"/>
          </a:xfrm>
          <a:custGeom>
            <a:avLst/>
            <a:gdLst/>
            <a:ahLst/>
            <a:cxnLst/>
            <a:rect r="r" b="b" t="t" l="l"/>
            <a:pathLst>
              <a:path h="1768296" w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4697" y="1028700"/>
            <a:ext cx="5587239" cy="2662922"/>
            <a:chOff x="0" y="0"/>
            <a:chExt cx="2065940" cy="9846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042117" y="1192861"/>
            <a:ext cx="2089513" cy="1039533"/>
          </a:xfrm>
          <a:custGeom>
            <a:avLst/>
            <a:gdLst/>
            <a:ahLst/>
            <a:cxnLst/>
            <a:rect r="r" b="b" t="t" l="l"/>
            <a:pathLst>
              <a:path h="1039533" w="2089513">
                <a:moveTo>
                  <a:pt x="0" y="0"/>
                </a:moveTo>
                <a:lnTo>
                  <a:pt x="2089513" y="0"/>
                </a:lnTo>
                <a:lnTo>
                  <a:pt x="2089513" y="1039533"/>
                </a:lnTo>
                <a:lnTo>
                  <a:pt x="0" y="103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70414" y="1028700"/>
            <a:ext cx="5587239" cy="2662922"/>
            <a:chOff x="0" y="0"/>
            <a:chExt cx="2065940" cy="9846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41163" y="6418019"/>
            <a:ext cx="5587239" cy="2662922"/>
            <a:chOff x="0" y="0"/>
            <a:chExt cx="2065940" cy="9846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57653" y="1036636"/>
            <a:ext cx="5587239" cy="2662922"/>
            <a:chOff x="0" y="0"/>
            <a:chExt cx="2065940" cy="9846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672061" y="6551806"/>
            <a:ext cx="5587239" cy="2662922"/>
            <a:chOff x="0" y="0"/>
            <a:chExt cx="2065940" cy="9846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060211" y="1272944"/>
            <a:ext cx="1859317" cy="929659"/>
          </a:xfrm>
          <a:custGeom>
            <a:avLst/>
            <a:gdLst/>
            <a:ahLst/>
            <a:cxnLst/>
            <a:rect r="r" b="b" t="t" l="l"/>
            <a:pathLst>
              <a:path h="929659" w="1859317">
                <a:moveTo>
                  <a:pt x="0" y="0"/>
                </a:moveTo>
                <a:lnTo>
                  <a:pt x="1859317" y="0"/>
                </a:lnTo>
                <a:lnTo>
                  <a:pt x="1859317" y="929659"/>
                </a:lnTo>
                <a:lnTo>
                  <a:pt x="0" y="929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696064" y="6564043"/>
            <a:ext cx="1038771" cy="1038771"/>
          </a:xfrm>
          <a:custGeom>
            <a:avLst/>
            <a:gdLst/>
            <a:ahLst/>
            <a:cxnLst/>
            <a:rect r="r" b="b" t="t" l="l"/>
            <a:pathLst>
              <a:path h="1038771" w="1038771">
                <a:moveTo>
                  <a:pt x="0" y="0"/>
                </a:moveTo>
                <a:lnTo>
                  <a:pt x="1038771" y="0"/>
                </a:lnTo>
                <a:lnTo>
                  <a:pt x="1038771" y="1038771"/>
                </a:lnTo>
                <a:lnTo>
                  <a:pt x="0" y="1038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734835" y="6645447"/>
            <a:ext cx="957367" cy="957367"/>
          </a:xfrm>
          <a:custGeom>
            <a:avLst/>
            <a:gdLst/>
            <a:ahLst/>
            <a:cxnLst/>
            <a:rect r="r" b="b" t="t" l="l"/>
            <a:pathLst>
              <a:path h="957367" w="957367">
                <a:moveTo>
                  <a:pt x="0" y="0"/>
                </a:moveTo>
                <a:lnTo>
                  <a:pt x="957367" y="0"/>
                </a:lnTo>
                <a:lnTo>
                  <a:pt x="957367" y="957367"/>
                </a:lnTo>
                <a:lnTo>
                  <a:pt x="0" y="957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978790" y="6597716"/>
            <a:ext cx="688954" cy="971425"/>
          </a:xfrm>
          <a:custGeom>
            <a:avLst/>
            <a:gdLst/>
            <a:ahLst/>
            <a:cxnLst/>
            <a:rect r="r" b="b" t="t" l="l"/>
            <a:pathLst>
              <a:path h="971425" w="688954">
                <a:moveTo>
                  <a:pt x="0" y="0"/>
                </a:moveTo>
                <a:lnTo>
                  <a:pt x="688953" y="0"/>
                </a:lnTo>
                <a:lnTo>
                  <a:pt x="688953" y="971425"/>
                </a:lnTo>
                <a:lnTo>
                  <a:pt x="0" y="9714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309740" y="1192861"/>
            <a:ext cx="1256723" cy="1032886"/>
          </a:xfrm>
          <a:custGeom>
            <a:avLst/>
            <a:gdLst/>
            <a:ahLst/>
            <a:cxnLst/>
            <a:rect r="r" b="b" t="t" l="l"/>
            <a:pathLst>
              <a:path h="1032886" w="1256723">
                <a:moveTo>
                  <a:pt x="0" y="0"/>
                </a:moveTo>
                <a:lnTo>
                  <a:pt x="1256722" y="0"/>
                </a:lnTo>
                <a:lnTo>
                  <a:pt x="1256722" y="1032886"/>
                </a:lnTo>
                <a:lnTo>
                  <a:pt x="0" y="10328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567004" y="6645447"/>
            <a:ext cx="1141222" cy="1141222"/>
          </a:xfrm>
          <a:custGeom>
            <a:avLst/>
            <a:gdLst/>
            <a:ahLst/>
            <a:cxnLst/>
            <a:rect r="r" b="b" t="t" l="l"/>
            <a:pathLst>
              <a:path h="1141222" w="1141222">
                <a:moveTo>
                  <a:pt x="0" y="0"/>
                </a:moveTo>
                <a:lnTo>
                  <a:pt x="1141223" y="0"/>
                </a:lnTo>
                <a:lnTo>
                  <a:pt x="1141223" y="1141223"/>
                </a:lnTo>
                <a:lnTo>
                  <a:pt x="0" y="11412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70026" y="2312863"/>
            <a:ext cx="4904587" cy="11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3"/>
              </a:lnSpc>
            </a:pPr>
            <a:r>
              <a:rPr lang="en-US" sz="1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most popular and powerful integrated development environment (IDE) for .NET development. It provides a rich set of features like debugging, IntelliSense, Git integration, and more.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46361" y="4994259"/>
            <a:ext cx="2870240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6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Tools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61527" y="1534179"/>
            <a:ext cx="1487448" cy="369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b="true" sz="2187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IDE/Editor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31938" y="2590620"/>
            <a:ext cx="5087590" cy="89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45"/>
              </a:lnSpc>
            </a:pPr>
            <a:r>
              <a:rPr lang="en-US" sz="164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framework that implements the Model-View-Controller (MVC) pattern, separating concerns and making web development more maintainable.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28402" y="1507043"/>
            <a:ext cx="1694140" cy="369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b="true" sz="2187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Frameworks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63156" y="7980382"/>
            <a:ext cx="4587941" cy="8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3"/>
              </a:lnSpc>
            </a:pPr>
            <a:r>
              <a:rPr lang="en-US" sz="1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HTML/CSS/JavaScript: Core web technologies for designing and building the front-end of the web application.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77054" y="6997825"/>
            <a:ext cx="1242655" cy="369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b="true" sz="2187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FrontEnd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82044" y="2184769"/>
            <a:ext cx="5041477" cy="11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3"/>
              </a:lnSpc>
            </a:pPr>
            <a:r>
              <a:rPr lang="en-US" sz="1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most popular and powerful integrated development environment (IDE) for .NET development. It provides a rich set of features like debugging, IntelliSense, Git integration, and more.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42422" y="1343539"/>
            <a:ext cx="3324582" cy="369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b="true" sz="2187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Database Management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71710" y="8128019"/>
            <a:ext cx="4587941" cy="57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3"/>
              </a:lnSpc>
            </a:pPr>
            <a:r>
              <a:rPr lang="en-US" sz="1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tool to test and debug REST APIs, which are often a part of web applications built in .NET.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567368" y="6966117"/>
            <a:ext cx="1000244" cy="369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b="true" sz="2187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Testing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97095" y="7964887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02090" y="3551461"/>
            <a:ext cx="11883820" cy="301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6"/>
              </a:lnSpc>
            </a:pPr>
            <a:r>
              <a:rPr lang="en-US" b="true" sz="8576" spc="523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 For Watching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89654" y="9266940"/>
            <a:ext cx="673858" cy="673858"/>
          </a:xfrm>
          <a:custGeom>
            <a:avLst/>
            <a:gdLst/>
            <a:ahLst/>
            <a:cxnLst/>
            <a:rect r="r" b="b" t="t" l="l"/>
            <a:pathLst>
              <a:path h="673858" w="673858">
                <a:moveTo>
                  <a:pt x="0" y="0"/>
                </a:moveTo>
                <a:lnTo>
                  <a:pt x="673857" y="0"/>
                </a:lnTo>
                <a:lnTo>
                  <a:pt x="673857" y="673857"/>
                </a:lnTo>
                <a:lnTo>
                  <a:pt x="0" y="673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51283" y="9258300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47057" y="9347718"/>
            <a:ext cx="6050322" cy="49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8"/>
              </a:lnSpc>
              <a:spcBef>
                <a:spcPct val="0"/>
              </a:spcBef>
            </a:pPr>
            <a:r>
              <a:rPr lang="en-US" sz="3198" spc="15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support@marketplace.com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22651" y="9352038"/>
            <a:ext cx="3428745" cy="49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8"/>
              </a:lnSpc>
              <a:spcBef>
                <a:spcPct val="0"/>
              </a:spcBef>
            </a:pPr>
            <a:r>
              <a:rPr lang="en-US" sz="3198" spc="159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19929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303615" y="741737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7455" y="8501368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8998" y="4086042"/>
            <a:ext cx="15510004" cy="190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70"/>
              </a:lnSpc>
            </a:pPr>
            <a:r>
              <a:rPr lang="en-US" sz="11193" spc="682">
                <a:solidFill>
                  <a:srgbClr val="0071C9"/>
                </a:solidFill>
                <a:latin typeface="Fredoka"/>
                <a:ea typeface="Fredoka"/>
                <a:cs typeface="Fredoka"/>
                <a:sym typeface="Fredoka"/>
              </a:rPr>
              <a:t>Q&amp;A Session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253871" y="6389616"/>
            <a:ext cx="7199919" cy="7199919"/>
          </a:xfrm>
          <a:custGeom>
            <a:avLst/>
            <a:gdLst/>
            <a:ahLst/>
            <a:cxnLst/>
            <a:rect r="r" b="b" t="t" l="l"/>
            <a:pathLst>
              <a:path h="7199919" w="7199919">
                <a:moveTo>
                  <a:pt x="0" y="0"/>
                </a:moveTo>
                <a:lnTo>
                  <a:pt x="7199919" y="0"/>
                </a:lnTo>
                <a:lnTo>
                  <a:pt x="7199919" y="7199919"/>
                </a:lnTo>
                <a:lnTo>
                  <a:pt x="0" y="7199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79951" y="5943783"/>
            <a:ext cx="9829080" cy="145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</a:p>
          <a:p>
            <a:pPr algn="l">
              <a:lnSpc>
                <a:spcPts val="3890"/>
              </a:lnSpc>
            </a:pPr>
            <a:r>
              <a:rPr lang="en-US" b="true" sz="2778">
                <a:solidFill>
                  <a:srgbClr val="F1945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Looking forward to their feedback and suggestions.</a:t>
            </a:r>
          </a:p>
          <a:p>
            <a:pPr algn="l">
              <a:lnSpc>
                <a:spcPts val="389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9704" y="2212320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567001" y="376864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277601" y="2212320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424898" y="376864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419704" y="4998911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2567001" y="6555232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277601" y="4998911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424898" y="6555232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138312" y="2212320"/>
            <a:ext cx="2613061" cy="2273181"/>
            <a:chOff x="0" y="0"/>
            <a:chExt cx="991873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285609" y="376864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138312" y="4998911"/>
            <a:ext cx="2613061" cy="2252658"/>
            <a:chOff x="0" y="0"/>
            <a:chExt cx="991873" cy="8550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285609" y="6555232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419704" y="421450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67001" y="3924031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Our Team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881007" y="2354079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424898" y="3924031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Challenge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38904" y="2354079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568609" y="6707632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Features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81007" y="5140670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424898" y="6608922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Phases of Development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38904" y="5140670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285609" y="3924031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Objectives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599615" y="2354079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285609" y="6710623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Demo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599615" y="5140670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2418297" y="7553668"/>
            <a:ext cx="2613061" cy="2252658"/>
            <a:chOff x="0" y="0"/>
            <a:chExt cx="991873" cy="85507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47" id="47"/>
          <p:cNvSpPr/>
          <p:nvPr/>
        </p:nvSpPr>
        <p:spPr>
          <a:xfrm flipV="true">
            <a:off x="2565594" y="910998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5276194" y="7553668"/>
            <a:ext cx="2613061" cy="2252658"/>
            <a:chOff x="0" y="0"/>
            <a:chExt cx="991873" cy="85507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1" id="51"/>
          <p:cNvSpPr/>
          <p:nvPr/>
        </p:nvSpPr>
        <p:spPr>
          <a:xfrm flipV="true">
            <a:off x="5423491" y="910998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8136905" y="7553668"/>
            <a:ext cx="2613061" cy="2252658"/>
            <a:chOff x="0" y="0"/>
            <a:chExt cx="991873" cy="85507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5" id="55"/>
          <p:cNvSpPr/>
          <p:nvPr/>
        </p:nvSpPr>
        <p:spPr>
          <a:xfrm flipV="true">
            <a:off x="8284202" y="910998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2879600" y="7695427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07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737497" y="7695427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08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284202" y="9265379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Q&amp;A Session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598208" y="7695427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09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479135" y="9253551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Contact Information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2565594" y="9253551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 Sets Us Apart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7564544" y="4826197"/>
            <a:ext cx="13544802" cy="1466724"/>
          </a:xfrm>
          <a:custGeom>
            <a:avLst/>
            <a:gdLst/>
            <a:ahLst/>
            <a:cxnLst/>
            <a:rect r="r" b="b" t="t" l="l"/>
            <a:pathLst>
              <a:path h="1466724" w="13544802">
                <a:moveTo>
                  <a:pt x="0" y="0"/>
                </a:moveTo>
                <a:lnTo>
                  <a:pt x="13544802" y="0"/>
                </a:lnTo>
                <a:lnTo>
                  <a:pt x="13544802" y="1466724"/>
                </a:lnTo>
                <a:lnTo>
                  <a:pt x="0" y="146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385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92948" y="0"/>
            <a:ext cx="6254290" cy="10287000"/>
            <a:chOff x="0" y="0"/>
            <a:chExt cx="38606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t="0" r="-7343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615544">
            <a:off x="12030165" y="5410527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1"/>
                </a:lnTo>
                <a:lnTo>
                  <a:pt x="0" y="1127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975774" y="421450"/>
            <a:ext cx="6977998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965781"/>
            <a:ext cx="10851708" cy="476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7123" indent="-468562" lvl="1">
              <a:lnSpc>
                <a:spcPts val="9636"/>
              </a:lnSpc>
              <a:buAutoNum type="arabicPeriod" startAt="1"/>
            </a:pPr>
            <a:r>
              <a:rPr lang="en-US" b="true" sz="434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MOHAMED HESHAM </a:t>
            </a:r>
          </a:p>
          <a:p>
            <a:pPr algn="l" marL="937123" indent="-468562" lvl="1">
              <a:lnSpc>
                <a:spcPts val="9636"/>
              </a:lnSpc>
              <a:buAutoNum type="arabicPeriod" startAt="1"/>
            </a:pPr>
            <a:r>
              <a:rPr lang="en-US" b="true" sz="434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AHMED SAMEH</a:t>
            </a:r>
          </a:p>
          <a:p>
            <a:pPr algn="l" marL="937123" indent="-468562" lvl="1">
              <a:lnSpc>
                <a:spcPts val="9636"/>
              </a:lnSpc>
              <a:buAutoNum type="arabicPeriod" startAt="1"/>
            </a:pPr>
            <a:r>
              <a:rPr lang="en-US" b="true" sz="434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BASEL MAHMOUD</a:t>
            </a:r>
          </a:p>
          <a:p>
            <a:pPr algn="l" marL="937123" indent="-468562" lvl="1">
              <a:lnSpc>
                <a:spcPts val="9636"/>
              </a:lnSpc>
              <a:buAutoNum type="arabicPeriod" startAt="1"/>
            </a:pPr>
            <a:r>
              <a:rPr lang="en-US" b="true" sz="434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AHMED MOHAMED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35656" y="4364489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668975" y="1650994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88962" y="7464882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969600" y="5909849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410345" y="4477457"/>
            <a:ext cx="1137117" cy="1137117"/>
          </a:xfrm>
          <a:custGeom>
            <a:avLst/>
            <a:gdLst/>
            <a:ahLst/>
            <a:cxnLst/>
            <a:rect r="r" b="b" t="t" l="l"/>
            <a:pathLst>
              <a:path h="1137117" w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10345" y="6141585"/>
            <a:ext cx="1280605" cy="973260"/>
          </a:xfrm>
          <a:custGeom>
            <a:avLst/>
            <a:gdLst/>
            <a:ahLst/>
            <a:cxnLst/>
            <a:rect r="r" b="b" t="t" l="l"/>
            <a:pathLst>
              <a:path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87956" y="7630295"/>
            <a:ext cx="1525382" cy="1240575"/>
          </a:xfrm>
          <a:custGeom>
            <a:avLst/>
            <a:gdLst/>
            <a:ahLst/>
            <a:cxnLst/>
            <a:rect r="r" b="b" t="t" l="l"/>
            <a:pathLst>
              <a:path h="1240575" w="1525382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03615" y="2662804"/>
            <a:ext cx="1187335" cy="1187335"/>
          </a:xfrm>
          <a:custGeom>
            <a:avLst/>
            <a:gdLst/>
            <a:ahLst/>
            <a:cxnLst/>
            <a:rect r="r" b="b" t="t" l="l"/>
            <a:pathLst>
              <a:path h="1187335" w="1187335">
                <a:moveTo>
                  <a:pt x="0" y="0"/>
                </a:moveTo>
                <a:lnTo>
                  <a:pt x="1187335" y="0"/>
                </a:lnTo>
                <a:lnTo>
                  <a:pt x="1187335" y="1187335"/>
                </a:lnTo>
                <a:lnTo>
                  <a:pt x="0" y="1187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77497" y="1028700"/>
            <a:ext cx="1194300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22"/>
              </a:lnSpc>
              <a:spcBef>
                <a:spcPct val="0"/>
              </a:spcBef>
            </a:pPr>
            <a:r>
              <a:rPr lang="en-US" b="true" sz="47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CHALLENGE BUSINESSES FACE TODAY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9640" y="2861525"/>
            <a:ext cx="1189217" cy="91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67"/>
              </a:lnSpc>
              <a:spcBef>
                <a:spcPct val="0"/>
              </a:spcBef>
            </a:pPr>
            <a:r>
              <a:rPr lang="en-US" b="true" sz="541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9640" y="4636975"/>
            <a:ext cx="1189217" cy="91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67"/>
              </a:lnSpc>
              <a:spcBef>
                <a:spcPct val="0"/>
              </a:spcBef>
            </a:pPr>
            <a:r>
              <a:rPr lang="en-US" b="true" sz="541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9640" y="6256735"/>
            <a:ext cx="1189217" cy="91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67"/>
              </a:lnSpc>
              <a:spcBef>
                <a:spcPct val="0"/>
              </a:spcBef>
            </a:pPr>
            <a:r>
              <a:rPr lang="en-US" b="true" sz="541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050648" y="-274192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368857" y="2899625"/>
            <a:ext cx="8693241" cy="101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78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Limited Reach:</a:t>
            </a:r>
            <a:r>
              <a:rPr lang="en-US" sz="2978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 marL="0" indent="0" lvl="0">
              <a:lnSpc>
                <a:spcPts val="4110"/>
              </a:lnSpc>
              <a:spcBef>
                <a:spcPct val="0"/>
              </a:spcBef>
            </a:pPr>
            <a:r>
              <a:rPr lang="en-US" sz="29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Physical stores are restricted to local markets.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96623" y="4348886"/>
            <a:ext cx="8693241" cy="153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2"/>
              </a:lnSpc>
            </a:pPr>
            <a:r>
              <a:rPr lang="en-US" sz="2979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High Costs:</a:t>
            </a:r>
          </a:p>
          <a:p>
            <a:pPr algn="l" marL="0" indent="0" lvl="0">
              <a:lnSpc>
                <a:spcPts val="4112"/>
              </a:lnSpc>
              <a:spcBef>
                <a:spcPct val="0"/>
              </a:spcBef>
            </a:pPr>
            <a:r>
              <a:rPr lang="en-US" sz="29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Managing physical stores consumes significant resources.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96623" y="5968646"/>
            <a:ext cx="7879539" cy="153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2"/>
              </a:lnSpc>
            </a:pPr>
            <a:r>
              <a:rPr lang="en-US" sz="2979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Fragmented Customer Experience: </a:t>
            </a:r>
          </a:p>
          <a:p>
            <a:pPr algn="l" marL="0" indent="0" lvl="0">
              <a:lnSpc>
                <a:spcPts val="4112"/>
              </a:lnSpc>
              <a:spcBef>
                <a:spcPct val="0"/>
              </a:spcBef>
            </a:pPr>
            <a:r>
              <a:rPr lang="en-US" sz="29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 centralized management tools for customer engagement.</a:t>
            </a:r>
          </a:p>
        </p:txBody>
      </p:sp>
      <p:sp>
        <p:nvSpPr>
          <p:cNvPr name="AutoShape 23" id="23"/>
          <p:cNvSpPr/>
          <p:nvPr/>
        </p:nvSpPr>
        <p:spPr>
          <a:xfrm flipH="true" flipV="true">
            <a:off x="1410325" y="4233981"/>
            <a:ext cx="727846" cy="0"/>
          </a:xfrm>
          <a:prstGeom prst="line">
            <a:avLst/>
          </a:prstGeom>
          <a:ln cap="flat" w="57150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>
            <a:off x="1410325" y="6054371"/>
            <a:ext cx="727846" cy="0"/>
          </a:xfrm>
          <a:prstGeom prst="line">
            <a:avLst/>
          </a:prstGeom>
          <a:ln cap="flat" w="57150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774248" y="8193432"/>
            <a:ext cx="8831428" cy="120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3739" b="true">
                <a:solidFill>
                  <a:srgbClr val="39B54A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Solution: </a:t>
            </a:r>
          </a:p>
          <a:p>
            <a:pPr algn="ctr" marL="0" indent="0" lvl="0">
              <a:lnSpc>
                <a:spcPts val="4609"/>
              </a:lnSpc>
              <a:spcBef>
                <a:spcPct val="0"/>
              </a:spcBef>
            </a:pPr>
            <a:r>
              <a:rPr lang="en-US" sz="33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modern e-commerce platform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1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3031" y="886041"/>
            <a:ext cx="1109956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43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WHY CHOOSE ONLINE MARKETPLACE?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30047" y="293391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All-in-One Platform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7387" y="3553212"/>
            <a:ext cx="6015843" cy="8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2"/>
              </a:lnSpc>
              <a:spcBef>
                <a:spcPct val="0"/>
              </a:spcBef>
            </a:pPr>
            <a:r>
              <a:rPr lang="en-US" sz="25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Manage products, payments, and orders from one place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725261" y="3453964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830047" y="4876370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Cost-Effective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7387" y="5495666"/>
            <a:ext cx="6015843" cy="8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2"/>
              </a:lnSpc>
              <a:spcBef>
                <a:spcPct val="0"/>
              </a:spcBef>
            </a:pPr>
            <a:r>
              <a:rPr lang="en-US" sz="25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Reduces the need for multiple tools by centralizing operations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799040" y="5431446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830047" y="681915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Multi-Device Support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47387" y="7438452"/>
            <a:ext cx="6015843" cy="8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2"/>
              </a:lnSpc>
              <a:spcBef>
                <a:spcPct val="0"/>
              </a:spcBef>
            </a:pPr>
            <a:r>
              <a:rPr lang="en-US" sz="25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Accessible from desktop, tablet, and mobile devices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5818393" y="7372606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63050"/>
          </a:xfrm>
          <a:custGeom>
            <a:avLst/>
            <a:gdLst/>
            <a:ahLst/>
            <a:cxnLst/>
            <a:rect r="r" b="b" t="t" l="l"/>
            <a:pathLst>
              <a:path h="2163050" w="18288000">
                <a:moveTo>
                  <a:pt x="0" y="0"/>
                </a:moveTo>
                <a:lnTo>
                  <a:pt x="18288000" y="0"/>
                </a:lnTo>
                <a:lnTo>
                  <a:pt x="18288000" y="2163050"/>
                </a:lnTo>
                <a:lnTo>
                  <a:pt x="0" y="216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5719" r="0" b="-1875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14825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23671" y="554308"/>
            <a:ext cx="10590294" cy="93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4"/>
              </a:lnSpc>
              <a:spcBef>
                <a:spcPct val="0"/>
              </a:spcBef>
            </a:pPr>
            <a:r>
              <a:rPr lang="en-US" b="true" sz="608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15834" y="2799183"/>
            <a:ext cx="4256332" cy="53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5"/>
              </a:lnSpc>
              <a:spcBef>
                <a:spcPct val="0"/>
              </a:spcBef>
            </a:pPr>
            <a:r>
              <a:rPr lang="en-US" b="true" sz="32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User-Friendly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74864" y="3722176"/>
            <a:ext cx="6902620" cy="90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9"/>
              </a:lnSpc>
              <a:spcBef>
                <a:spcPct val="0"/>
              </a:spcBef>
            </a:pPr>
            <a:r>
              <a:rPr lang="en-US" sz="26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Build an intuitive marketplace with essential e-commerce features.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74864" y="5584980"/>
            <a:ext cx="7138272" cy="53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5"/>
              </a:lnSpc>
              <a:spcBef>
                <a:spcPct val="0"/>
              </a:spcBef>
            </a:pPr>
            <a:r>
              <a:rPr lang="en-US" b="true" sz="32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Empowerment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92690" y="6510633"/>
            <a:ext cx="6902620" cy="90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9"/>
              </a:lnSpc>
              <a:spcBef>
                <a:spcPct val="0"/>
              </a:spcBef>
            </a:pPr>
            <a:r>
              <a:rPr lang="en-US" sz="26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 tools for growth and customer engagement.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5574864" y="5119687"/>
            <a:ext cx="7522742" cy="0"/>
          </a:xfrm>
          <a:prstGeom prst="line">
            <a:avLst/>
          </a:prstGeom>
          <a:ln cap="flat" w="47625">
            <a:solidFill>
              <a:srgbClr val="CFF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5574864" y="8130896"/>
            <a:ext cx="7138272" cy="53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5"/>
              </a:lnSpc>
              <a:spcBef>
                <a:spcPct val="0"/>
              </a:spcBef>
            </a:pPr>
            <a:r>
              <a:rPr lang="en-US" b="true" sz="32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Security &amp; Reliability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10516" y="8989874"/>
            <a:ext cx="6902620" cy="90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9"/>
              </a:lnSpc>
              <a:spcBef>
                <a:spcPct val="0"/>
              </a:spcBef>
            </a:pPr>
            <a:r>
              <a:rPr lang="en-US" sz="26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Integrated payment systems and order tracking ensure smooth transactions.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382629" y="7811808"/>
            <a:ext cx="7522742" cy="0"/>
          </a:xfrm>
          <a:prstGeom prst="line">
            <a:avLst/>
          </a:prstGeom>
          <a:ln cap="flat" w="47625">
            <a:solidFill>
              <a:srgbClr val="CFF4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2038" y="1320792"/>
            <a:ext cx="5324924" cy="1184729"/>
            <a:chOff x="0" y="0"/>
            <a:chExt cx="3282819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819" cy="730386"/>
            </a:xfrm>
            <a:custGeom>
              <a:avLst/>
              <a:gdLst/>
              <a:ahLst/>
              <a:cxnLst/>
              <a:rect r="r" b="b" t="t" l="l"/>
              <a:pathLst>
                <a:path h="730386" w="3282819">
                  <a:moveTo>
                    <a:pt x="0" y="0"/>
                  </a:moveTo>
                  <a:lnTo>
                    <a:pt x="3079619" y="0"/>
                  </a:lnTo>
                  <a:lnTo>
                    <a:pt x="3282819" y="365193"/>
                  </a:lnTo>
                  <a:lnTo>
                    <a:pt x="3079619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3028819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906576" y="2505521"/>
            <a:ext cx="5669568" cy="1184729"/>
            <a:chOff x="0" y="0"/>
            <a:chExt cx="349529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95292" cy="730386"/>
            </a:xfrm>
            <a:custGeom>
              <a:avLst/>
              <a:gdLst/>
              <a:ahLst/>
              <a:cxnLst/>
              <a:rect r="r" b="b" t="t" l="l"/>
              <a:pathLst>
                <a:path h="730386" w="3495292">
                  <a:moveTo>
                    <a:pt x="0" y="0"/>
                  </a:moveTo>
                  <a:lnTo>
                    <a:pt x="3292092" y="0"/>
                  </a:lnTo>
                  <a:lnTo>
                    <a:pt x="3495292" y="365193"/>
                  </a:lnTo>
                  <a:lnTo>
                    <a:pt x="329209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324129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82038" y="3690249"/>
            <a:ext cx="5324924" cy="1184729"/>
            <a:chOff x="0" y="0"/>
            <a:chExt cx="3282819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82819" cy="730386"/>
            </a:xfrm>
            <a:custGeom>
              <a:avLst/>
              <a:gdLst/>
              <a:ahLst/>
              <a:cxnLst/>
              <a:rect r="r" b="b" t="t" l="l"/>
              <a:pathLst>
                <a:path h="730386" w="3282819">
                  <a:moveTo>
                    <a:pt x="0" y="0"/>
                  </a:moveTo>
                  <a:lnTo>
                    <a:pt x="3079619" y="0"/>
                  </a:lnTo>
                  <a:lnTo>
                    <a:pt x="3282819" y="365193"/>
                  </a:lnTo>
                  <a:lnTo>
                    <a:pt x="3079619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3028819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906576" y="4874978"/>
            <a:ext cx="6333974" cy="1184729"/>
            <a:chOff x="0" y="0"/>
            <a:chExt cx="3904899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04899" cy="730386"/>
            </a:xfrm>
            <a:custGeom>
              <a:avLst/>
              <a:gdLst/>
              <a:ahLst/>
              <a:cxnLst/>
              <a:rect r="r" b="b" t="t" l="l"/>
              <a:pathLst>
                <a:path h="730386" w="3904899">
                  <a:moveTo>
                    <a:pt x="0" y="0"/>
                  </a:moveTo>
                  <a:lnTo>
                    <a:pt x="3701699" y="0"/>
                  </a:lnTo>
                  <a:lnTo>
                    <a:pt x="3904899" y="365193"/>
                  </a:lnTo>
                  <a:lnTo>
                    <a:pt x="3701699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3650899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82038" y="6055526"/>
            <a:ext cx="5324924" cy="1184729"/>
            <a:chOff x="0" y="0"/>
            <a:chExt cx="3282819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82819" cy="730386"/>
            </a:xfrm>
            <a:custGeom>
              <a:avLst/>
              <a:gdLst/>
              <a:ahLst/>
              <a:cxnLst/>
              <a:rect r="r" b="b" t="t" l="l"/>
              <a:pathLst>
                <a:path h="730386" w="3282819">
                  <a:moveTo>
                    <a:pt x="0" y="0"/>
                  </a:moveTo>
                  <a:lnTo>
                    <a:pt x="3079619" y="0"/>
                  </a:lnTo>
                  <a:lnTo>
                    <a:pt x="3282819" y="365193"/>
                  </a:lnTo>
                  <a:lnTo>
                    <a:pt x="3079619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3028819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938356" y="2733735"/>
            <a:ext cx="3649972" cy="5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7"/>
              </a:lnSpc>
              <a:spcBef>
                <a:spcPct val="0"/>
              </a:spcBef>
            </a:pPr>
            <a:r>
              <a:rPr lang="en-US" b="true" sz="31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User Accounts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58664" y="1549006"/>
            <a:ext cx="4788569" cy="5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7"/>
              </a:lnSpc>
              <a:spcBef>
                <a:spcPct val="0"/>
              </a:spcBef>
            </a:pPr>
            <a:r>
              <a:rPr lang="en-US" b="true" sz="31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 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08023" y="3985331"/>
            <a:ext cx="3689852" cy="5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7"/>
              </a:lnSpc>
              <a:spcBef>
                <a:spcPct val="0"/>
              </a:spcBef>
            </a:pPr>
            <a:r>
              <a:rPr lang="en-US" b="true" sz="31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Payment Handling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06691" y="5103578"/>
            <a:ext cx="3796950" cy="5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7"/>
              </a:lnSpc>
              <a:spcBef>
                <a:spcPct val="0"/>
              </a:spcBef>
            </a:pPr>
            <a:r>
              <a:rPr lang="en-US" b="true" sz="31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Reviews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82487" y="6350608"/>
            <a:ext cx="3779213" cy="5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7"/>
              </a:lnSpc>
              <a:spcBef>
                <a:spcPct val="0"/>
              </a:spcBef>
            </a:pPr>
            <a:r>
              <a:rPr lang="en-US" b="true" sz="31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Cart Management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2871892" y="6743702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0436461">
            <a:off x="14917544" y="-3283091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8882038" y="8358501"/>
            <a:ext cx="5324924" cy="1184729"/>
            <a:chOff x="0" y="0"/>
            <a:chExt cx="3282819" cy="7303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82819" cy="730386"/>
            </a:xfrm>
            <a:custGeom>
              <a:avLst/>
              <a:gdLst/>
              <a:ahLst/>
              <a:cxnLst/>
              <a:rect r="r" b="b" t="t" l="l"/>
              <a:pathLst>
                <a:path h="730386" w="3282819">
                  <a:moveTo>
                    <a:pt x="0" y="0"/>
                  </a:moveTo>
                  <a:lnTo>
                    <a:pt x="3079619" y="0"/>
                  </a:lnTo>
                  <a:lnTo>
                    <a:pt x="3282819" y="365193"/>
                  </a:lnTo>
                  <a:lnTo>
                    <a:pt x="3079619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77800" y="-38100"/>
              <a:ext cx="3028819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800000">
            <a:off x="6906576" y="7173772"/>
            <a:ext cx="6333974" cy="1184729"/>
            <a:chOff x="0" y="0"/>
            <a:chExt cx="3904899" cy="73038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904899" cy="730386"/>
            </a:xfrm>
            <a:custGeom>
              <a:avLst/>
              <a:gdLst/>
              <a:ahLst/>
              <a:cxnLst/>
              <a:rect r="r" b="b" t="t" l="l"/>
              <a:pathLst>
                <a:path h="730386" w="3904899">
                  <a:moveTo>
                    <a:pt x="0" y="0"/>
                  </a:moveTo>
                  <a:lnTo>
                    <a:pt x="3701699" y="0"/>
                  </a:lnTo>
                  <a:lnTo>
                    <a:pt x="3904899" y="365193"/>
                  </a:lnTo>
                  <a:lnTo>
                    <a:pt x="3701699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-38100"/>
              <a:ext cx="3650899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90406" y="596506"/>
            <a:ext cx="6415834" cy="207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12"/>
              </a:lnSpc>
              <a:spcBef>
                <a:spcPct val="0"/>
              </a:spcBef>
            </a:pPr>
            <a:r>
              <a:rPr lang="en-US" b="true" sz="676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PROJECT FEATURES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324428" y="7468854"/>
            <a:ext cx="4251715" cy="5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7"/>
              </a:lnSpc>
              <a:spcBef>
                <a:spcPct val="0"/>
              </a:spcBef>
            </a:pPr>
            <a:r>
              <a:rPr lang="en-US" b="true" sz="31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Order Management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82487" y="8653583"/>
            <a:ext cx="3779213" cy="5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7"/>
              </a:lnSpc>
              <a:spcBef>
                <a:spcPct val="0"/>
              </a:spcBef>
            </a:pPr>
            <a:r>
              <a:rPr lang="en-US" b="true" sz="31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 Categories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37322" y="2910328"/>
            <a:ext cx="8354597" cy="7132737"/>
          </a:xfrm>
          <a:custGeom>
            <a:avLst/>
            <a:gdLst/>
            <a:ahLst/>
            <a:cxnLst/>
            <a:rect r="r" b="b" t="t" l="l"/>
            <a:pathLst>
              <a:path h="7132737" w="8354597">
                <a:moveTo>
                  <a:pt x="0" y="0"/>
                </a:moveTo>
                <a:lnTo>
                  <a:pt x="8354597" y="0"/>
                </a:lnTo>
                <a:lnTo>
                  <a:pt x="8354597" y="7132737"/>
                </a:lnTo>
                <a:lnTo>
                  <a:pt x="0" y="7132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01571" y="829541"/>
            <a:ext cx="1122609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9"/>
              </a:lnSpc>
              <a:spcBef>
                <a:spcPct val="0"/>
              </a:spcBef>
            </a:pPr>
            <a:r>
              <a:rPr lang="en-US" b="true" sz="64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476539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0284" y="758985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2"/>
                </a:lnTo>
                <a:lnTo>
                  <a:pt x="0" y="426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38320" y="758985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2"/>
                </a:lnTo>
                <a:lnTo>
                  <a:pt x="0" y="426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24088" y="758985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2"/>
                </a:lnTo>
                <a:lnTo>
                  <a:pt x="0" y="426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2551" y="2836158"/>
            <a:ext cx="4856586" cy="4753698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67819" y="2836158"/>
            <a:ext cx="5006197" cy="4753698"/>
            <a:chOff x="0" y="0"/>
            <a:chExt cx="1166597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6597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66597">
                  <a:moveTo>
                    <a:pt x="0" y="0"/>
                  </a:moveTo>
                  <a:lnTo>
                    <a:pt x="1166597" y="0"/>
                  </a:lnTo>
                  <a:lnTo>
                    <a:pt x="1166597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66597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87312" y="2836158"/>
            <a:ext cx="4856586" cy="4753698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4115415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701504" y="605887"/>
            <a:ext cx="10739037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PHASES OF DEVELOPMENT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60049" y="4823861"/>
            <a:ext cx="3879062" cy="45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5"/>
              </a:lnSpc>
              <a:spcBef>
                <a:spcPct val="0"/>
              </a:spcBef>
            </a:pPr>
            <a:r>
              <a:rPr lang="en-US" b="true" sz="2699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41188" y="5383129"/>
            <a:ext cx="5132828" cy="175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05893" indent="-202946" lvl="1">
              <a:lnSpc>
                <a:spcPts val="3534"/>
              </a:lnSpc>
              <a:buAutoNum type="arabicPeriod" startAt="1"/>
            </a:pPr>
            <a:r>
              <a:rPr lang="en-US" sz="188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1880" strike="noStrike" u="non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reated wireframes and UI/UX prototypes for customer and admin interfaces.</a:t>
            </a:r>
          </a:p>
          <a:p>
            <a:pPr algn="ctr" marL="405893" indent="-202946" lvl="1">
              <a:lnSpc>
                <a:spcPts val="3534"/>
              </a:lnSpc>
              <a:buAutoNum type="arabicPeriod" startAt="1"/>
            </a:pPr>
            <a:r>
              <a:rPr lang="en-US" sz="1880" strike="noStrike" u="non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Designed SQL database schema for managing products, users, orders.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54077" y="4893368"/>
            <a:ext cx="2707049" cy="45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5"/>
              </a:lnSpc>
              <a:spcBef>
                <a:spcPct val="0"/>
              </a:spcBef>
            </a:pPr>
            <a:r>
              <a:rPr lang="en-US" b="true" sz="2699">
                <a:solidFill>
                  <a:srgbClr val="F1945B"/>
                </a:solidFill>
                <a:latin typeface="DM Sans Bold"/>
                <a:ea typeface="DM Sans Bold"/>
                <a:cs typeface="DM Sans Bold"/>
                <a:sym typeface="DM Sans Bold"/>
              </a:rPr>
              <a:t>Design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115576" y="3176003"/>
            <a:ext cx="1399568" cy="1399568"/>
          </a:xfrm>
          <a:custGeom>
            <a:avLst/>
            <a:gdLst/>
            <a:ahLst/>
            <a:cxnLst/>
            <a:rect r="r" b="b" t="t" l="l"/>
            <a:pathLst>
              <a:path h="1399568" w="1399568">
                <a:moveTo>
                  <a:pt x="0" y="0"/>
                </a:moveTo>
                <a:lnTo>
                  <a:pt x="1399568" y="0"/>
                </a:lnTo>
                <a:lnTo>
                  <a:pt x="1399568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91099" y="3273722"/>
            <a:ext cx="1083158" cy="1508195"/>
          </a:xfrm>
          <a:custGeom>
            <a:avLst/>
            <a:gdLst/>
            <a:ahLst/>
            <a:cxnLst/>
            <a:rect r="r" b="b" t="t" l="l"/>
            <a:pathLst>
              <a:path h="1508195" w="1083158">
                <a:moveTo>
                  <a:pt x="0" y="0"/>
                </a:moveTo>
                <a:lnTo>
                  <a:pt x="1083158" y="0"/>
                </a:lnTo>
                <a:lnTo>
                  <a:pt x="1083158" y="1508196"/>
                </a:lnTo>
                <a:lnTo>
                  <a:pt x="0" y="150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33039" y="3176003"/>
            <a:ext cx="1675757" cy="1703634"/>
          </a:xfrm>
          <a:custGeom>
            <a:avLst/>
            <a:gdLst/>
            <a:ahLst/>
            <a:cxnLst/>
            <a:rect r="r" b="b" t="t" l="l"/>
            <a:pathLst>
              <a:path h="1703634" w="1675757">
                <a:moveTo>
                  <a:pt x="0" y="0"/>
                </a:moveTo>
                <a:lnTo>
                  <a:pt x="1675757" y="0"/>
                </a:lnTo>
                <a:lnTo>
                  <a:pt x="1675757" y="1703634"/>
                </a:lnTo>
                <a:lnTo>
                  <a:pt x="0" y="1703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631777" y="5843078"/>
            <a:ext cx="3617528" cy="8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05268" indent="-202634" lvl="1">
              <a:lnSpc>
                <a:spcPts val="3528"/>
              </a:lnSpc>
              <a:buAutoNum type="arabicPeriod" startAt="1"/>
            </a:pPr>
            <a:r>
              <a:rPr lang="en-US" sz="1877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Developed core controllers</a:t>
            </a:r>
          </a:p>
          <a:p>
            <a:pPr algn="ctr" marL="405268" indent="-202634" lvl="1">
              <a:lnSpc>
                <a:spcPts val="3528"/>
              </a:lnSpc>
              <a:buAutoNum type="arabicPeriod" startAt="1"/>
            </a:pPr>
            <a:r>
              <a:rPr lang="en-US" sz="1877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Testing &amp; Deployment: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79153" y="5026368"/>
            <a:ext cx="2707049" cy="45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5"/>
              </a:lnSpc>
              <a:spcBef>
                <a:spcPct val="0"/>
              </a:spcBef>
            </a:pPr>
            <a:r>
              <a:rPr lang="en-US" b="true" sz="2699">
                <a:solidFill>
                  <a:srgbClr val="39B54A"/>
                </a:solidFill>
                <a:latin typeface="DM Sans Bold"/>
                <a:ea typeface="DM Sans Bold"/>
                <a:cs typeface="DM Sans Bold"/>
                <a:sym typeface="DM Sans Bold"/>
              </a:rPr>
              <a:t>Implementation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52551" y="5483786"/>
            <a:ext cx="4694058" cy="22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05268" indent="-202634" lvl="1">
              <a:lnSpc>
                <a:spcPts val="3528"/>
              </a:lnSpc>
              <a:buAutoNum type="arabicPeriod" startAt="1"/>
            </a:pPr>
            <a:r>
              <a:rPr lang="en-US" sz="1877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Identifi</a:t>
            </a:r>
            <a:r>
              <a:rPr lang="en-US" sz="1877" strike="noStrike" u="non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ed user needs and core e-commerce features.</a:t>
            </a:r>
          </a:p>
          <a:p>
            <a:pPr algn="ctr" marL="405268" indent="-202634" lvl="1">
              <a:lnSpc>
                <a:spcPts val="3528"/>
              </a:lnSpc>
              <a:buAutoNum type="arabicPeriod" startAt="1"/>
            </a:pPr>
            <a:r>
              <a:rPr lang="en-US" sz="1877" strike="noStrike" u="non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Conducted market research to study competitors and industry trends.</a:t>
            </a:r>
          </a:p>
          <a:p>
            <a:pPr algn="ctr">
              <a:lnSpc>
                <a:spcPts val="352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DAGTxNbtTPs</dc:identifier>
  <dcterms:modified xsi:type="dcterms:W3CDTF">2011-08-01T06:04:30Z</dcterms:modified>
  <cp:revision>1</cp:revision>
  <dc:title>Non Text Magic Studio Magic Design for Presentations L&amp;P</dc:title>
</cp:coreProperties>
</file>